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68" r:id="rId4"/>
    <p:sldId id="257" r:id="rId5"/>
    <p:sldId id="258" r:id="rId6"/>
    <p:sldId id="269" r:id="rId7"/>
    <p:sldId id="270" r:id="rId8"/>
    <p:sldId id="266" r:id="rId9"/>
    <p:sldId id="261" r:id="rId10"/>
    <p:sldId id="262" r:id="rId11"/>
    <p:sldId id="267" r:id="rId12"/>
    <p:sldId id="263" r:id="rId13"/>
    <p:sldId id="264" r:id="rId14"/>
    <p:sldId id="265" r:id="rId15"/>
    <p:sldId id="26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90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E43F-45C3-414A-919B-8A991F625430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0E4C-4851-4C1B-BCB7-06F79AC91BF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E43F-45C3-414A-919B-8A991F625430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0E4C-4851-4C1B-BCB7-06F79AC91BF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E43F-45C3-414A-919B-8A991F625430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0E4C-4851-4C1B-BCB7-06F79AC91BF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E43F-45C3-414A-919B-8A991F625430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0E4C-4851-4C1B-BCB7-06F79AC91BF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E43F-45C3-414A-919B-8A991F625430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0E4C-4851-4C1B-BCB7-06F79AC91BF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E43F-45C3-414A-919B-8A991F625430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0E4C-4851-4C1B-BCB7-06F79AC91BF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E43F-45C3-414A-919B-8A991F625430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0E4C-4851-4C1B-BCB7-06F79AC91BF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E43F-45C3-414A-919B-8A991F625430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0E4C-4851-4C1B-BCB7-06F79AC91BF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E43F-45C3-414A-919B-8A991F625430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0E4C-4851-4C1B-BCB7-06F79AC91BF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E43F-45C3-414A-919B-8A991F625430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0E4C-4851-4C1B-BCB7-06F79AC91BF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E43F-45C3-414A-919B-8A991F625430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0E4C-4851-4C1B-BCB7-06F79AC91BF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EE43F-45C3-414A-919B-8A991F625430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70E4C-4851-4C1B-BCB7-06F79AC91BF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/>
          <a:lstStyle/>
          <a:p>
            <a:r>
              <a:rPr lang="en-US" b="1" dirty="0" smtClean="0"/>
              <a:t>KOMPOZITNI MATERIJALI</a:t>
            </a:r>
            <a:endParaRPr lang="sr-Latn-C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393"/>
            <a:ext cx="76200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Univerzitet</a:t>
            </a:r>
            <a:r>
              <a:rPr lang="en-US" dirty="0" smtClean="0">
                <a:solidFill>
                  <a:schemeClr val="tx1"/>
                </a:solidFill>
              </a:rPr>
              <a:t> u </a:t>
            </a:r>
            <a:r>
              <a:rPr lang="en-US" dirty="0" err="1" smtClean="0">
                <a:solidFill>
                  <a:schemeClr val="tx1"/>
                </a:solidFill>
              </a:rPr>
              <a:t>Novom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Sadu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Fakultet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tehničkih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nauka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Departman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proizvodno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mašinstvo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Katedra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materijale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tehnologije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spajanja</a:t>
            </a:r>
            <a:endParaRPr lang="sr-Latn-C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4648200"/>
            <a:ext cx="7620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chemeClr val="tx1"/>
                </a:solidFill>
              </a:rPr>
              <a:t>Doc.dr</a:t>
            </a:r>
            <a:r>
              <a:rPr lang="en-US" dirty="0" smtClean="0">
                <a:solidFill>
                  <a:schemeClr val="tx1"/>
                </a:solidFill>
              </a:rPr>
              <a:t> Sebastian Baloš</a:t>
            </a:r>
            <a:endParaRPr lang="sr-Latn-C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671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sr-Latn-CS" dirty="0" smtClean="0"/>
              <a:t>Namotavanje</a:t>
            </a:r>
            <a:endParaRPr lang="sr-Latn-C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91440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 Namotavanje prethodno impregniranih kontinualnih vlakana oko kalupa.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 Postupak je pogodan za širok spektar radnih predmeta, pretežno kružnog ili elipsastog poprečnog preseka.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 Posle namotavanja, potrebno je ostvariti umrežavanje polimernih lanaca termoreaktivne osnove, što se ostvaruje sledećim metodama:</a:t>
            </a:r>
          </a:p>
          <a:p>
            <a:r>
              <a:rPr lang="sr-Latn-CS" sz="2000" b="1" dirty="0" smtClean="0"/>
              <a:t>	1. Na sobnoj temperaturi (dugotrajan proces)</a:t>
            </a:r>
          </a:p>
          <a:p>
            <a:r>
              <a:rPr lang="sr-Latn-CS" sz="2000" b="1" dirty="0" smtClean="0"/>
              <a:t>	2. U peći (brži proces)</a:t>
            </a:r>
          </a:p>
          <a:p>
            <a:r>
              <a:rPr lang="sr-Latn-CS" sz="2000" b="1" dirty="0" smtClean="0"/>
              <a:t>	2. Autoklavom (poseban uređaj, kombinacija zagrevanja i pritiska)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733800"/>
            <a:ext cx="2867025" cy="279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886200"/>
            <a:ext cx="381283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Konvencionalno brizganje kompozitne mase</a:t>
            </a:r>
            <a:endParaRPr lang="sr-Latn-CS" dirty="0"/>
          </a:p>
        </p:txBody>
      </p:sp>
      <p:grpSp>
        <p:nvGrpSpPr>
          <p:cNvPr id="3" name="Group 16"/>
          <p:cNvGrpSpPr/>
          <p:nvPr/>
        </p:nvGrpSpPr>
        <p:grpSpPr>
          <a:xfrm>
            <a:off x="990600" y="3925669"/>
            <a:ext cx="7010400" cy="2932331"/>
            <a:chOff x="762000" y="3505200"/>
            <a:chExt cx="7010400" cy="293233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76400" y="3505200"/>
              <a:ext cx="5519738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" name="Group 15"/>
            <p:cNvGrpSpPr/>
            <p:nvPr/>
          </p:nvGrpSpPr>
          <p:grpSpPr>
            <a:xfrm>
              <a:off x="762000" y="3657600"/>
              <a:ext cx="7010400" cy="2779931"/>
              <a:chOff x="762000" y="3657600"/>
              <a:chExt cx="7010400" cy="2779931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953000" y="3657600"/>
                <a:ext cx="1752600" cy="381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Kalup</a:t>
                </a:r>
                <a:endParaRPr lang="sr-Latn-CS" b="1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477000" y="4572000"/>
                <a:ext cx="1295400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sr-Latn-CS" b="1" dirty="0" smtClean="0"/>
              </a:p>
              <a:p>
                <a:pPr algn="ctr"/>
                <a:r>
                  <a:rPr lang="sr-Latn-CS" b="1" dirty="0" smtClean="0"/>
                  <a:t>Izbijači</a:t>
                </a:r>
              </a:p>
              <a:p>
                <a:pPr algn="ctr"/>
                <a:endParaRPr lang="sr-Latn-CS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410200" y="5943600"/>
                <a:ext cx="762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Dizna</a:t>
                </a:r>
                <a:endParaRPr lang="sr-Latn-CS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962400" y="4343400"/>
                <a:ext cx="762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Levak</a:t>
                </a:r>
                <a:endParaRPr lang="sr-Latn-CS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62000" y="4343400"/>
                <a:ext cx="16764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Polimerne granule+vlakna</a:t>
                </a:r>
                <a:endParaRPr lang="sr-Latn-CS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505200" y="5638800"/>
                <a:ext cx="9144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Grejači</a:t>
                </a:r>
              </a:p>
              <a:p>
                <a:pPr algn="ctr"/>
                <a:endParaRPr lang="sr-Latn-CS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048000" y="5943600"/>
                <a:ext cx="6858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Vijak</a:t>
                </a:r>
                <a:endParaRPr lang="sr-Latn-CS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495800" y="5638800"/>
                <a:ext cx="9144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Konus</a:t>
                </a:r>
                <a:endParaRPr lang="sr-Latn-CS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962400" y="5943600"/>
                <a:ext cx="9144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Cilindar</a:t>
                </a:r>
                <a:endParaRPr lang="sr-Latn-CS" b="1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876800" y="5943600"/>
                <a:ext cx="53340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00200" y="5791200"/>
                <a:ext cx="13716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Obrtno kretanje</a:t>
                </a:r>
                <a:endParaRPr lang="sr-Latn-CS" b="1" dirty="0"/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381000" y="1371600"/>
            <a:ext cx="830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 Postupak je identičan brizganju polimera, s razlikom što se u granulat dodaju i kratka ojačavajuća vlakna.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Najčešće se primenjuje za kompozitne materijale sa osnovom tipa termoplastičnog polimera.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 Pogodan postupak za masovnu proizvodnju delova vrlo složene konfiguracije.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 Nedostatak je vrlo mala dužina ojačavajućih vlakana i samim tim ograničen stepen ojačanja kompozitnog materijala.</a:t>
            </a:r>
            <a:endParaRPr lang="sr-Latn-CS" sz="2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Konvencionalno brizganje osnove</a:t>
            </a:r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886200"/>
            <a:ext cx="4934744" cy="270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95400" y="4876800"/>
            <a:ext cx="1219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Brizganje </a:t>
            </a:r>
          </a:p>
          <a:p>
            <a:r>
              <a:rPr lang="sr-Latn-CS" b="1" dirty="0" smtClean="0"/>
              <a:t>smole</a:t>
            </a:r>
            <a:endParaRPr lang="sr-Latn-C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77000" y="4876800"/>
            <a:ext cx="1219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Opcioni vakuum</a:t>
            </a:r>
            <a:endParaRPr lang="sr-Latn-C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4495800"/>
            <a:ext cx="1219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/>
              <a:t>Kalup</a:t>
            </a:r>
            <a:endParaRPr lang="sr-Latn-C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6019800"/>
            <a:ext cx="121920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/>
              <a:t>Kalup</a:t>
            </a:r>
            <a:endParaRPr lang="sr-Latn-C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3810000"/>
            <a:ext cx="1752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Dejstvo pritiska</a:t>
            </a:r>
            <a:endParaRPr lang="sr-Latn-C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6400800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Impregnirana vlakna</a:t>
            </a:r>
            <a:endParaRPr lang="sr-Latn-CS" b="1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2438399"/>
          </a:xfrm>
        </p:spPr>
        <p:txBody>
          <a:bodyPr>
            <a:normAutofit/>
          </a:bodyPr>
          <a:lstStyle/>
          <a:p>
            <a:r>
              <a:rPr lang="sr-Latn-CS" sz="2000" b="1" dirty="0" smtClean="0"/>
              <a:t>Pored oblikovanja proizvoda, moguće je i umrežavanje u samom kalupu.</a:t>
            </a:r>
          </a:p>
          <a:p>
            <a:r>
              <a:rPr lang="sr-Latn-CS" sz="2000" b="1" dirty="0" smtClean="0"/>
              <a:t>Popuna kalupa (za nešto složenije konfiguracije) omogućena opcionim vakuumiranjem.</a:t>
            </a:r>
          </a:p>
          <a:p>
            <a:r>
              <a:rPr lang="sr-Latn-CS" sz="2000" b="1" dirty="0" smtClean="0"/>
              <a:t>Proces pogodan za automatizaciju, relativno kratko traje i pogodan za serijsku proizvodnju.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Vakuumsko brizganje</a:t>
            </a:r>
            <a:endParaRPr lang="sr-Latn-CS" dirty="0"/>
          </a:p>
        </p:txBody>
      </p:sp>
      <p:grpSp>
        <p:nvGrpSpPr>
          <p:cNvPr id="3" name="Group 11"/>
          <p:cNvGrpSpPr/>
          <p:nvPr/>
        </p:nvGrpSpPr>
        <p:grpSpPr>
          <a:xfrm>
            <a:off x="990600" y="4114800"/>
            <a:ext cx="7696200" cy="2486025"/>
            <a:chOff x="990600" y="4114800"/>
            <a:chExt cx="7696200" cy="248602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4000" y="4114800"/>
              <a:ext cx="6170984" cy="248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1600200" y="4126468"/>
              <a:ext cx="1676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Zaptivna traka</a:t>
              </a:r>
              <a:endParaRPr lang="sr-Latn-C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90600" y="5181600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Smola</a:t>
              </a:r>
              <a:endParaRPr lang="sr-Latn-C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38600" y="4724400"/>
              <a:ext cx="1752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Polimerna folija</a:t>
              </a:r>
              <a:endParaRPr lang="sr-Latn-C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43400" y="5029200"/>
              <a:ext cx="1371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sr-Latn-CS" b="1" dirty="0" smtClean="0"/>
                <a:t>      Držač</a:t>
              </a:r>
              <a:endParaRPr lang="sr-Latn-C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10000" y="5410200"/>
              <a:ext cx="2133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Impregnirana vlakna</a:t>
              </a:r>
              <a:endParaRPr lang="sr-Latn-C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10400" y="4343400"/>
              <a:ext cx="1676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Vakuum pumpa</a:t>
              </a:r>
              <a:endParaRPr lang="sr-Latn-C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62400" y="4355068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Tok smole</a:t>
              </a:r>
              <a:endParaRPr lang="sr-Latn-CS" b="1" dirty="0"/>
            </a:p>
          </p:txBody>
        </p:sp>
      </p:grp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2438399"/>
          </a:xfrm>
        </p:spPr>
        <p:txBody>
          <a:bodyPr>
            <a:normAutofit/>
          </a:bodyPr>
          <a:lstStyle/>
          <a:p>
            <a:r>
              <a:rPr lang="sr-Latn-CS" sz="2000" b="1" dirty="0" smtClean="0"/>
              <a:t>Proces sličan umrežavanju autoklavom, ali se pre brizganja smole vakuumiraju i sabijaju impregnirana vlakna.</a:t>
            </a:r>
          </a:p>
          <a:p>
            <a:r>
              <a:rPr lang="sr-Latn-CS" sz="2000" b="1" dirty="0" smtClean="0"/>
              <a:t>Visok kvalitet proizvoda, uz vrlo visok sadržaj vlakana, pogodan za velike radne predmete.</a:t>
            </a:r>
          </a:p>
          <a:p>
            <a:r>
              <a:rPr lang="sr-Latn-CS" sz="2000" b="1" dirty="0" smtClean="0"/>
              <a:t>Nedostatak je što se impregnirana vlakna postavljaju ručno i zbog toga je automatizacija onemogućena – proizvodnja u malom serijama.</a:t>
            </a:r>
            <a:endParaRPr lang="sr-Latn-CS" sz="2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r-Latn-CS" dirty="0" smtClean="0"/>
              <a:t>Pultruzija</a:t>
            </a:r>
            <a:endParaRPr lang="sr-Latn-CS" dirty="0"/>
          </a:p>
        </p:txBody>
      </p:sp>
      <p:grpSp>
        <p:nvGrpSpPr>
          <p:cNvPr id="3" name="Group 11"/>
          <p:cNvGrpSpPr/>
          <p:nvPr/>
        </p:nvGrpSpPr>
        <p:grpSpPr>
          <a:xfrm>
            <a:off x="0" y="2971800"/>
            <a:ext cx="8001000" cy="2895600"/>
            <a:chOff x="1066800" y="3886200"/>
            <a:chExt cx="8077200" cy="29718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6800" y="3886200"/>
              <a:ext cx="769620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2133600" y="3962400"/>
              <a:ext cx="9144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Vlakna</a:t>
              </a:r>
              <a:endParaRPr lang="sr-Latn-C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48600" y="4038600"/>
              <a:ext cx="12954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Kompozitni materijal</a:t>
              </a:r>
              <a:endParaRPr lang="sr-Latn-C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29400" y="3886200"/>
              <a:ext cx="1295400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sr-Latn-CS" b="1" dirty="0" smtClean="0"/>
            </a:p>
            <a:p>
              <a:endParaRPr lang="sr-Latn-CS" b="1" dirty="0" smtClean="0"/>
            </a:p>
            <a:p>
              <a:endParaRPr lang="sr-Latn-CS" b="1" dirty="0" smtClean="0"/>
            </a:p>
            <a:p>
              <a:r>
                <a:rPr lang="sr-Latn-CS" b="1" dirty="0" smtClean="0"/>
                <a:t>Valjci za povlačenje</a:t>
              </a:r>
              <a:endParaRPr lang="sr-Latn-C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19400" y="4267200"/>
              <a:ext cx="8382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sr-Latn-CS" b="1" dirty="0" smtClean="0"/>
            </a:p>
            <a:p>
              <a:r>
                <a:rPr lang="sr-Latn-CS" b="1" dirty="0" smtClean="0"/>
                <a:t>Vođica</a:t>
              </a:r>
              <a:endParaRPr lang="sr-Latn-C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81400" y="4114800"/>
              <a:ext cx="114300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Smola pod pritiskom</a:t>
              </a:r>
              <a:endParaRPr lang="sr-Latn-C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72000" y="4267200"/>
              <a:ext cx="12192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Sirovi kompozit</a:t>
              </a:r>
              <a:endParaRPr lang="sr-Latn-C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34000" y="4038600"/>
              <a:ext cx="15240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Peć za umrežavanje</a:t>
              </a:r>
              <a:endParaRPr lang="sr-Latn-CS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81000" y="10668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 Postupak srodan ekstruziji, s razlikom što se materijal vuče, kojim se dobijaju impregnirana kontinuana vlakna pogodna za upotrebu (profili) ili dalju preradu.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 Visokoautomatizovan proces, pogodan za masovnu proizvodnju, precizan kontrola rasporeda vlakana, ali je cena visoka i mogućnost dobijanja samo proizvoda konstantnog ili približno konstantnog poprečnog preseka.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4650" y="5305425"/>
            <a:ext cx="24193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5200650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b="1" dirty="0" smtClean="0"/>
              <a:t>Primena kompozitnih materijala ojačanih prirodnim vlaknima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r>
              <a:rPr lang="sr-Latn-CS" dirty="0" smtClean="0"/>
              <a:t>Automobilska industrija</a:t>
            </a:r>
          </a:p>
          <a:p>
            <a:r>
              <a:rPr lang="sr-Latn-CS" dirty="0" smtClean="0"/>
              <a:t>Nautika</a:t>
            </a:r>
          </a:p>
          <a:p>
            <a:r>
              <a:rPr lang="sr-Latn-CS" dirty="0" smtClean="0"/>
              <a:t>Rezervoari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33800" cy="1143000"/>
          </a:xfrm>
        </p:spPr>
        <p:txBody>
          <a:bodyPr>
            <a:normAutofit fontScale="90000"/>
          </a:bodyPr>
          <a:lstStyle/>
          <a:p>
            <a:r>
              <a:rPr lang="sr-Latn-CS" dirty="0" smtClean="0"/>
              <a:t>Automobilska industrija</a:t>
            </a:r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799" y="3132420"/>
            <a:ext cx="4953001" cy="372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2276" y="0"/>
            <a:ext cx="4871724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0" y="17526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/>
              <a:t>Paneli karoserije, poklopci, enterijer...</a:t>
            </a:r>
          </a:p>
          <a:p>
            <a:r>
              <a:rPr lang="sr-Latn-CS" sz="2400" b="1" dirty="0" smtClean="0"/>
              <a:t>Zamena za metale i polimere.</a:t>
            </a:r>
            <a:endParaRPr lang="sr-Latn-CS" sz="2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sr-Latn-CS" dirty="0" smtClean="0"/>
              <a:t>Nautika</a:t>
            </a:r>
            <a:endParaRPr lang="sr-Latn-C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47368"/>
            <a:ext cx="3914775" cy="628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2819400"/>
            <a:ext cx="381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b="1" dirty="0" smtClean="0"/>
              <a:t>Zamena za kompozitne materijale ojačane diskontinualnim vlaknima, uz povećanu čvrstoću i krutost</a:t>
            </a:r>
            <a:endParaRPr lang="sr-Latn-CS" sz="28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114800" cy="1143000"/>
          </a:xfrm>
        </p:spPr>
        <p:txBody>
          <a:bodyPr/>
          <a:lstStyle/>
          <a:p>
            <a:r>
              <a:rPr lang="sr-Latn-CS" dirty="0" smtClean="0"/>
              <a:t>Rezervoari</a:t>
            </a:r>
            <a:endParaRPr lang="sr-Latn-C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36233"/>
          <a:stretch>
            <a:fillRect/>
          </a:stretch>
        </p:blipFill>
        <p:spPr bwMode="auto">
          <a:xfrm>
            <a:off x="4419600" y="304800"/>
            <a:ext cx="4495800" cy="635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t="69885"/>
          <a:stretch>
            <a:fillRect/>
          </a:stretch>
        </p:blipFill>
        <p:spPr bwMode="auto">
          <a:xfrm>
            <a:off x="152399" y="3962400"/>
            <a:ext cx="4056319" cy="270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4800" y="1524000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/>
              <a:t>Zamena za metale, polimere i kompozitne materijale ojačane diskontinualnim i u određenoj meri kontinualnim vlaknima.</a:t>
            </a:r>
            <a:endParaRPr lang="sr-Latn-CS" sz="2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92763"/>
          </a:xfrm>
        </p:spPr>
        <p:txBody>
          <a:bodyPr/>
          <a:lstStyle/>
          <a:p>
            <a:pPr marL="0" indent="0">
              <a:buNone/>
            </a:pPr>
            <a:r>
              <a:rPr lang="sr-Latn-CS" b="1" dirty="0" smtClean="0">
                <a:solidFill>
                  <a:schemeClr val="tx2"/>
                </a:solidFill>
              </a:rPr>
              <a:t>Pitanja iz kompozitnih materijala ojačanih prirodnim vlaknima:</a:t>
            </a:r>
          </a:p>
          <a:p>
            <a:pPr marL="0" indent="0">
              <a:buNone/>
            </a:pPr>
            <a:endParaRPr lang="sr-Latn-CS" b="1" dirty="0" smtClean="0">
              <a:solidFill>
                <a:schemeClr val="tx2"/>
              </a:solidFill>
            </a:endParaRPr>
          </a:p>
          <a:p>
            <a:pPr marL="514350" indent="-514350">
              <a:buAutoNum type="arabicPeriod"/>
            </a:pPr>
            <a:r>
              <a:rPr lang="sr-Latn-CS" b="1" dirty="0" smtClean="0">
                <a:solidFill>
                  <a:schemeClr val="tx2"/>
                </a:solidFill>
              </a:rPr>
              <a:t>Vrste vlakana</a:t>
            </a:r>
          </a:p>
          <a:p>
            <a:pPr marL="514350" indent="-514350">
              <a:buAutoNum type="arabicPeriod"/>
            </a:pPr>
            <a:r>
              <a:rPr lang="sr-Latn-CS" b="1" dirty="0" smtClean="0">
                <a:solidFill>
                  <a:schemeClr val="tx2"/>
                </a:solidFill>
              </a:rPr>
              <a:t>Vrste osnove</a:t>
            </a:r>
          </a:p>
          <a:p>
            <a:pPr marL="514350" indent="-514350">
              <a:buAutoNum type="arabicPeriod"/>
            </a:pPr>
            <a:r>
              <a:rPr lang="sr-Latn-CS" b="1" dirty="0" smtClean="0">
                <a:solidFill>
                  <a:schemeClr val="tx2"/>
                </a:solidFill>
              </a:rPr>
              <a:t>Prednosti i nedostaci</a:t>
            </a:r>
          </a:p>
          <a:p>
            <a:pPr marL="514350" indent="-514350">
              <a:buAutoNum type="arabicPeriod"/>
            </a:pPr>
            <a:r>
              <a:rPr lang="sr-Latn-CS" b="1" dirty="0" smtClean="0">
                <a:solidFill>
                  <a:schemeClr val="tx2"/>
                </a:solidFill>
              </a:rPr>
              <a:t>Dobijanje</a:t>
            </a:r>
          </a:p>
          <a:p>
            <a:pPr marL="514350" indent="-514350">
              <a:buAutoNum type="arabicPeriod"/>
            </a:pPr>
            <a:r>
              <a:rPr lang="sr-Latn-CS" b="1" dirty="0" smtClean="0">
                <a:solidFill>
                  <a:schemeClr val="tx2"/>
                </a:solidFill>
              </a:rPr>
              <a:t>Primena</a:t>
            </a:r>
            <a:endParaRPr lang="sr-Latn-C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CS" b="1" dirty="0" smtClean="0"/>
              <a:t>Kompozitni materijali ojačani prirodnim vlaknima</a:t>
            </a:r>
            <a:endParaRPr lang="sr-Latn-C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b="1" dirty="0" smtClean="0"/>
              <a:t>Šta su to kompozitni materijali ojačani prirodnim vlaknima?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CS" b="1" dirty="0" smtClean="0"/>
              <a:t>Kompozitni materijali ojačani prirodnim vlaknima su kompozitni materijali koji su ojačani vlaknima prirodnog (biljnog) porekla.</a:t>
            </a:r>
          </a:p>
          <a:p>
            <a:pPr>
              <a:buNone/>
            </a:pPr>
            <a:endParaRPr lang="sr-Latn-CS" b="1" dirty="0" smtClean="0"/>
          </a:p>
          <a:p>
            <a:r>
              <a:rPr lang="sr-Latn-CS" b="1" dirty="0" smtClean="0"/>
              <a:t>Tipični primeri su:</a:t>
            </a:r>
          </a:p>
          <a:p>
            <a:pPr>
              <a:buNone/>
            </a:pPr>
            <a:endParaRPr lang="sr-Latn-CS" b="1" dirty="0" smtClean="0"/>
          </a:p>
          <a:p>
            <a:pPr marL="514350" indent="-514350">
              <a:buAutoNum type="arabicPeriod"/>
            </a:pPr>
            <a:r>
              <a:rPr lang="sr-Latn-CS" b="1" dirty="0" smtClean="0"/>
              <a:t>Juta</a:t>
            </a:r>
          </a:p>
          <a:p>
            <a:pPr marL="514350" indent="-514350">
              <a:buAutoNum type="arabicPeriod"/>
            </a:pPr>
            <a:r>
              <a:rPr lang="sr-Latn-CS" b="1" dirty="0" smtClean="0"/>
              <a:t>Lan</a:t>
            </a:r>
          </a:p>
          <a:p>
            <a:pPr marL="514350" indent="-514350">
              <a:buAutoNum type="arabicPeriod"/>
            </a:pPr>
            <a:r>
              <a:rPr lang="sr-Latn-CS" b="1" dirty="0" smtClean="0"/>
              <a:t>Konoplja</a:t>
            </a:r>
          </a:p>
          <a:p>
            <a:pPr marL="514350" indent="-514350">
              <a:buAutoNum type="arabicPeriod"/>
            </a:pPr>
            <a:r>
              <a:rPr lang="sr-Latn-CS" b="1" dirty="0" smtClean="0"/>
              <a:t>Pamuk</a:t>
            </a:r>
          </a:p>
          <a:p>
            <a:pPr marL="514350" indent="-514350">
              <a:buAutoNum type="arabicPeriod"/>
            </a:pPr>
            <a:endParaRPr lang="sr-Latn-CS" dirty="0"/>
          </a:p>
        </p:txBody>
      </p:sp>
      <p:sp>
        <p:nvSpPr>
          <p:cNvPr id="4" name="Right Brace 3"/>
          <p:cNvSpPr/>
          <p:nvPr/>
        </p:nvSpPr>
        <p:spPr>
          <a:xfrm>
            <a:off x="2743200" y="4191000"/>
            <a:ext cx="228600" cy="18288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5" name="TextBox 4"/>
          <p:cNvSpPr txBox="1"/>
          <p:nvPr/>
        </p:nvSpPr>
        <p:spPr>
          <a:xfrm>
            <a:off x="3429000" y="4191000"/>
            <a:ext cx="502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b="1" dirty="0" smtClean="0"/>
              <a:t>Vlakna prisutna na našim prostorima, na drugim podnebljima su prisutne i druge vrste vlakana.</a:t>
            </a:r>
            <a:endParaRPr lang="sr-Latn-CS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CS" dirty="0" smtClean="0"/>
              <a:t>Prednosti i nedostaci prirodnih vlakana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Autofit/>
          </a:bodyPr>
          <a:lstStyle/>
          <a:p>
            <a:r>
              <a:rPr lang="sr-Latn-CS" sz="2000" b="1" dirty="0" smtClean="0"/>
              <a:t>Prednosti:</a:t>
            </a:r>
          </a:p>
          <a:p>
            <a:pPr>
              <a:buNone/>
            </a:pPr>
            <a:r>
              <a:rPr lang="sr-Latn-CS" sz="2000" b="1" dirty="0" smtClean="0"/>
              <a:t>1. Izvor iz koga se dobijaju vlakna je obnovljiv</a:t>
            </a:r>
          </a:p>
          <a:p>
            <a:pPr>
              <a:buNone/>
            </a:pPr>
            <a:r>
              <a:rPr lang="sr-Latn-CS" sz="2000" b="1" dirty="0" smtClean="0"/>
              <a:t>2. Relativno niske investicije u proizvodnju vlakana</a:t>
            </a:r>
          </a:p>
          <a:p>
            <a:pPr>
              <a:buNone/>
            </a:pPr>
            <a:r>
              <a:rPr lang="sr-Latn-CS" sz="2000" b="1" dirty="0" smtClean="0"/>
              <a:t>3. Izvodljiva proizvodnja u manje razvijenim državama</a:t>
            </a:r>
          </a:p>
          <a:p>
            <a:pPr>
              <a:buNone/>
            </a:pPr>
            <a:r>
              <a:rPr lang="sr-Latn-CS" sz="2000" b="1" dirty="0" smtClean="0"/>
              <a:t>4. U procesu </a:t>
            </a:r>
            <a:r>
              <a:rPr lang="en-US" sz="2000" b="1" dirty="0" err="1" smtClean="0"/>
              <a:t>nastanka</a:t>
            </a:r>
            <a:r>
              <a:rPr lang="sr-Latn-CS" sz="2000" b="1" dirty="0" smtClean="0"/>
              <a:t> vlakana, troši se CO</a:t>
            </a:r>
            <a:r>
              <a:rPr lang="sr-Latn-CS" sz="2000" b="1" baseline="-25000" dirty="0" smtClean="0"/>
              <a:t>2</a:t>
            </a:r>
            <a:r>
              <a:rPr lang="sr-Latn-CS" sz="2000" b="1" dirty="0" smtClean="0"/>
              <a:t>, a dobija O</a:t>
            </a:r>
            <a:r>
              <a:rPr lang="sr-Latn-CS" sz="2000" b="1" baseline="-25000" dirty="0" smtClean="0"/>
              <a:t>2</a:t>
            </a:r>
            <a:r>
              <a:rPr lang="sr-Latn-CS" sz="2000" b="1" dirty="0" smtClean="0"/>
              <a:t> (a ne obrnuto)</a:t>
            </a:r>
          </a:p>
          <a:p>
            <a:pPr>
              <a:buNone/>
            </a:pPr>
            <a:r>
              <a:rPr lang="sr-Latn-CS" sz="2000" b="1" dirty="0" smtClean="0"/>
              <a:t>5. Moguć</a:t>
            </a:r>
            <a:r>
              <a:rPr lang="en-US" sz="2000" b="1" dirty="0" smtClean="0"/>
              <a:t>a</a:t>
            </a:r>
            <a:r>
              <a:rPr lang="sr-Latn-CS" sz="2000" b="1" dirty="0" smtClean="0"/>
              <a:t> je toplotna razgradnja uz dobijanje energije (sagorevanje)</a:t>
            </a:r>
          </a:p>
          <a:p>
            <a:pPr>
              <a:buNone/>
            </a:pPr>
            <a:r>
              <a:rPr lang="sr-Latn-CS" sz="2000" b="1" dirty="0" smtClean="0"/>
              <a:t>6. Povoljan odnos cena/kvalitet (jeftina vlakna)</a:t>
            </a:r>
          </a:p>
          <a:p>
            <a:pPr>
              <a:buNone/>
            </a:pPr>
            <a:endParaRPr lang="sr-Latn-CS" sz="2000" b="1" dirty="0" smtClean="0"/>
          </a:p>
          <a:p>
            <a:r>
              <a:rPr lang="sr-Latn-CS" sz="2000" b="1" dirty="0" smtClean="0"/>
              <a:t>Nedostaci:</a:t>
            </a:r>
          </a:p>
          <a:p>
            <a:pPr>
              <a:buNone/>
            </a:pPr>
            <a:r>
              <a:rPr lang="sr-Latn-CS" sz="2000" b="1" dirty="0" smtClean="0"/>
              <a:t>1. Nešto niže mehaničke karakteristike, naročito energija udara (žilavost-duktilost)</a:t>
            </a:r>
          </a:p>
          <a:p>
            <a:pPr>
              <a:buNone/>
            </a:pPr>
            <a:r>
              <a:rPr lang="sr-Latn-CS" sz="2000" b="1" dirty="0" smtClean="0"/>
              <a:t>2. Apsorpcija vlage - promenljiv kvalitet vlakana</a:t>
            </a:r>
          </a:p>
          <a:p>
            <a:pPr>
              <a:buNone/>
            </a:pPr>
            <a:r>
              <a:rPr lang="sr-Latn-CS" sz="2000" b="1" dirty="0" smtClean="0"/>
              <a:t>4. Kraći radni vek</a:t>
            </a:r>
          </a:p>
          <a:p>
            <a:pPr>
              <a:buNone/>
            </a:pPr>
            <a:r>
              <a:rPr lang="sr-Latn-CS" sz="2000" b="1" dirty="0" smtClean="0"/>
              <a:t>5. Manja otpornost na povišenu temperaturu, pre svega vatru</a:t>
            </a:r>
          </a:p>
          <a:p>
            <a:pPr>
              <a:buNone/>
            </a:pPr>
            <a:r>
              <a:rPr lang="sr-Latn-CS" sz="2000" b="1" dirty="0" smtClean="0"/>
              <a:t>6. </a:t>
            </a:r>
            <a:r>
              <a:rPr lang="en-US" sz="2000" b="1" dirty="0" smtClean="0"/>
              <a:t>C</a:t>
            </a:r>
            <a:r>
              <a:rPr lang="sr-Latn-CS" sz="2000" b="1" dirty="0" smtClean="0"/>
              <a:t>ena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varira</a:t>
            </a:r>
            <a:r>
              <a:rPr lang="sr-Latn-CS" sz="2000" b="1" dirty="0" smtClean="0"/>
              <a:t>, s obzirom na prinos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r-Latn-CS" dirty="0" smtClean="0"/>
              <a:t>Karakteristike prirodnih vlakana</a:t>
            </a:r>
            <a:endParaRPr lang="sr-Latn-C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1" y="1137920"/>
          <a:ext cx="8382000" cy="433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6999"/>
                <a:gridCol w="1219200"/>
                <a:gridCol w="1066800"/>
                <a:gridCol w="1066800"/>
                <a:gridCol w="1295400"/>
                <a:gridCol w="1066801"/>
              </a:tblGrid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Karakteristika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E-Staklo*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Juta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Lan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>
                          <a:solidFill>
                            <a:schemeClr val="bg1"/>
                          </a:solidFill>
                        </a:rPr>
                        <a:t>Konoplja</a:t>
                      </a:r>
                      <a:endParaRPr lang="sr-Latn-C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Pamuk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Gustina [g/cm</a:t>
                      </a:r>
                      <a:r>
                        <a:rPr lang="sr-Latn-CS" baseline="30000" dirty="0" smtClean="0"/>
                        <a:t>3</a:t>
                      </a:r>
                      <a:r>
                        <a:rPr lang="sr-Latn-CS" dirty="0" smtClean="0"/>
                        <a:t>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2,5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1,46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1,4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1,48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1,51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Zatezna čvrstoća [MPa]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2400-3400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400-800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800-1500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550-900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400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Modul</a:t>
                      </a:r>
                      <a:r>
                        <a:rPr lang="sr-Latn-CS" baseline="0" dirty="0" smtClean="0"/>
                        <a:t> elastičnosti</a:t>
                      </a:r>
                      <a:r>
                        <a:rPr lang="sr-Latn-CS" dirty="0" smtClean="0"/>
                        <a:t> [GPa]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73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10-30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60-80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70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12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Izduženje [%]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3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1,8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1,2-1,6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1,6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3-10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 smtClean="0"/>
                        <a:t>Apsorpcija vode [%]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12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7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8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8-25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Cena [$/kg]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1,3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~0,35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0,5-1,5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0,6-1,8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1,5-2,2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Poreklo prirodnih vlakana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-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sr-Latn-CS" dirty="0" smtClean="0"/>
                        <a:t>tabljika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stabljika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stabljika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plod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Napomena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400" dirty="0" smtClean="0"/>
                        <a:t>Visoka emisija CO</a:t>
                      </a:r>
                      <a:r>
                        <a:rPr lang="sr-Latn-CS" sz="1400" baseline="-25000" dirty="0" smtClean="0"/>
                        <a:t>2 </a:t>
                      </a:r>
                      <a:r>
                        <a:rPr lang="sr-Latn-CS" sz="1400" baseline="0" dirty="0" smtClean="0"/>
                        <a:t>tokom proizvodnje</a:t>
                      </a:r>
                      <a:endParaRPr lang="sr-Latn-C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400" dirty="0" smtClean="0"/>
                        <a:t>Dugotrajna, otporna na truljenje</a:t>
                      </a:r>
                      <a:endParaRPr lang="sr-Latn-C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400" dirty="0" smtClean="0"/>
                        <a:t>Dugotrajn</a:t>
                      </a:r>
                      <a:r>
                        <a:rPr lang="en-US" sz="1400" dirty="0" smtClean="0"/>
                        <a:t>a</a:t>
                      </a:r>
                      <a:r>
                        <a:rPr lang="sr-Latn-CS" sz="1400" dirty="0" smtClean="0"/>
                        <a:t>, </a:t>
                      </a:r>
                      <a:r>
                        <a:rPr lang="sr-Latn-CS" sz="1400" u="sng" dirty="0" smtClean="0"/>
                        <a:t>degradira na suncu</a:t>
                      </a:r>
                      <a:r>
                        <a:rPr lang="sr-Latn-CS" sz="1400" dirty="0" smtClean="0"/>
                        <a:t>, dobro provodi</a:t>
                      </a:r>
                      <a:r>
                        <a:rPr lang="sr-Latn-CS" sz="1400" baseline="0" dirty="0" smtClean="0"/>
                        <a:t> toplotu</a:t>
                      </a:r>
                      <a:endParaRPr lang="sr-Latn-C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400" dirty="0" smtClean="0"/>
                        <a:t>Brzo se širi</a:t>
                      </a:r>
                      <a:endParaRPr lang="sr-Latn-C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400" dirty="0" smtClean="0"/>
                        <a:t>Dobro provodi toplotu, rasprostra-njen</a:t>
                      </a:r>
                      <a:endParaRPr lang="sr-Latn-C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585847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*   E-Staklo je dato kao referenca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 smtClean="0"/>
              <a:t>Osnova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CS" b="1" dirty="0" smtClean="0"/>
              <a:t>Zahtevi:</a:t>
            </a:r>
          </a:p>
          <a:p>
            <a:endParaRPr lang="sr-Latn-CS" b="1" dirty="0" smtClean="0"/>
          </a:p>
          <a:p>
            <a:pPr marL="287338" indent="-287338">
              <a:buAutoNum type="arabicPeriod"/>
            </a:pPr>
            <a:r>
              <a:rPr lang="sr-Latn-CS" b="1" dirty="0" smtClean="0"/>
              <a:t>Dobra impregnacija – potrebna je zbog zahvatanja i najtanjih vlakana unutar prirodnog vlakna.</a:t>
            </a:r>
          </a:p>
          <a:p>
            <a:pPr marL="514350" indent="-514350">
              <a:buNone/>
            </a:pPr>
            <a:endParaRPr lang="sr-Latn-CS" b="1" dirty="0" smtClean="0"/>
          </a:p>
          <a:p>
            <a:pPr marL="287338" indent="-287338">
              <a:buNone/>
            </a:pPr>
            <a:r>
              <a:rPr lang="sr-Latn-CS" b="1" dirty="0" smtClean="0"/>
              <a:t>2. Kontrola vlažnosti – vlakna u trenutku mešanja sa osnovom sadrže određenu količinu vlage. Osnova treba da obezbedi isparavanje određene količine vlage iz vlakana do očvršćavanja, tako da optimalna količina vlage ostane u vlaknima, pri kojoj su mehaničke karakteristike najveće.</a:t>
            </a:r>
          </a:p>
          <a:p>
            <a:pPr>
              <a:buNone/>
            </a:pPr>
            <a:endParaRPr lang="sr-Latn-CS" b="1" dirty="0" smtClean="0"/>
          </a:p>
          <a:p>
            <a:pPr>
              <a:buNone/>
            </a:pPr>
            <a:r>
              <a:rPr lang="sr-Latn-CS" b="1" dirty="0" smtClean="0"/>
              <a:t>3. Osnova ne sme biti toksična.</a:t>
            </a:r>
          </a:p>
          <a:p>
            <a:pPr>
              <a:buNone/>
            </a:pPr>
            <a:endParaRPr lang="sr-Latn-CS" b="1" dirty="0" smtClean="0"/>
          </a:p>
          <a:p>
            <a:pPr>
              <a:buNone/>
            </a:pPr>
            <a:r>
              <a:rPr lang="sr-Latn-CS" b="1" dirty="0" smtClean="0"/>
              <a:t>4. Dostupnost i niska cena.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 smtClean="0"/>
              <a:t>Vrste osnove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pPr marL="169863" indent="-169863">
              <a:buNone/>
            </a:pPr>
            <a:r>
              <a:rPr lang="sr-Latn-CS" b="1" dirty="0" smtClean="0"/>
              <a:t>1. </a:t>
            </a:r>
            <a:r>
              <a:rPr lang="sr-Latn-CS" b="1" u="sng" dirty="0" smtClean="0"/>
              <a:t>Vodeni rastvori termoplastičnih polimera i elastomera </a:t>
            </a:r>
            <a:r>
              <a:rPr lang="sr-Latn-CS" b="1" dirty="0" smtClean="0"/>
              <a:t>– nakon isparavanja vode, dolazi do očvršćavanja osnove. Pri tome, čestice polimera moraju biti dovoljno malih dimenzija kako bi se ostvarila kvalitetna impregnacija. Vrste:</a:t>
            </a:r>
          </a:p>
          <a:p>
            <a:pPr marL="0" indent="0">
              <a:buNone/>
            </a:pPr>
            <a:endParaRPr lang="sr-Latn-CS" b="1" dirty="0" smtClean="0"/>
          </a:p>
          <a:p>
            <a:pPr marL="514350" indent="-514350">
              <a:buNone/>
            </a:pPr>
            <a:r>
              <a:rPr lang="sr-Latn-CS" b="1" dirty="0" smtClean="0"/>
              <a:t>	a) Elastomer (guma)-daje fleksibilne radne predmete</a:t>
            </a:r>
          </a:p>
          <a:p>
            <a:pPr marL="514350" indent="-514350">
              <a:buNone/>
            </a:pPr>
            <a:r>
              <a:rPr lang="sr-Latn-CS" b="1" dirty="0" smtClean="0"/>
              <a:t>	b) Termoplatični polimeri (polipropilen-PP, 	polivinilhlorid-PVC)-daju krute radne predmete</a:t>
            </a:r>
          </a:p>
          <a:p>
            <a:pPr marL="514350" indent="-514350">
              <a:buNone/>
            </a:pPr>
            <a:endParaRPr lang="sr-Latn-CS" b="1" dirty="0" smtClean="0"/>
          </a:p>
          <a:p>
            <a:pPr marL="233363" indent="-233363">
              <a:buNone/>
            </a:pPr>
            <a:r>
              <a:rPr lang="sr-Latn-CS" b="1" dirty="0" smtClean="0"/>
              <a:t>2.</a:t>
            </a:r>
            <a:r>
              <a:rPr lang="sr-Latn-CS" b="1" u="sng" dirty="0" smtClean="0"/>
              <a:t> Termoreaktivni polimeri </a:t>
            </a:r>
            <a:r>
              <a:rPr lang="sr-Latn-CS" b="1" dirty="0" smtClean="0"/>
              <a:t>(fenolna smola)-raste njihova upotreba, rezultuju krutim radnim predmetima, otpornim na požar.</a:t>
            </a:r>
            <a:endParaRPr lang="sr-Latn-C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CS" b="1" dirty="0" smtClean="0"/>
              <a:t>Dobijanje kompozitnih materijala sa kontinualnim vlaknima sa polimernom osnovom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865437"/>
            <a:ext cx="8915400" cy="4525963"/>
          </a:xfrm>
        </p:spPr>
        <p:txBody>
          <a:bodyPr>
            <a:normAutofit/>
          </a:bodyPr>
          <a:lstStyle/>
          <a:p>
            <a:r>
              <a:rPr lang="sr-Latn-CS" sz="2400" b="1" dirty="0" smtClean="0"/>
              <a:t>U otvorenom kalupu: 1. Ručno kalupovanje</a:t>
            </a:r>
          </a:p>
          <a:p>
            <a:pPr>
              <a:buNone/>
            </a:pPr>
            <a:r>
              <a:rPr lang="sr-Latn-CS" sz="2400" b="1" dirty="0" smtClean="0"/>
              <a:t>				   </a:t>
            </a:r>
            <a:r>
              <a:rPr lang="sr-Latn-CS" sz="1600" b="1" dirty="0" smtClean="0"/>
              <a:t>   </a:t>
            </a:r>
            <a:r>
              <a:rPr lang="sr-Latn-CS" sz="2400" b="1" dirty="0" smtClean="0"/>
              <a:t>2. Namotavanje</a:t>
            </a:r>
          </a:p>
          <a:p>
            <a:pPr lvl="8">
              <a:buNone/>
            </a:pPr>
            <a:endParaRPr lang="sr-Latn-CS" sz="2400" b="1" dirty="0" smtClean="0"/>
          </a:p>
          <a:p>
            <a:pPr marL="341313" lvl="8" indent="-341313"/>
            <a:r>
              <a:rPr lang="sr-Latn-CS" sz="2400" b="1" dirty="0" smtClean="0"/>
              <a:t>U zatvorenom kalupu: 1. Konvencionalno brizganje kompozitne 			           mase</a:t>
            </a:r>
          </a:p>
          <a:p>
            <a:pPr marL="341313" lvl="8" indent="-341313">
              <a:buNone/>
            </a:pPr>
            <a:r>
              <a:rPr lang="sr-Latn-CS" sz="2400" b="1" dirty="0" smtClean="0"/>
              <a:t>                                               2. Konvencionalno brizganje osnove</a:t>
            </a:r>
          </a:p>
          <a:p>
            <a:pPr marL="341313" lvl="8" indent="-341313">
              <a:buNone/>
            </a:pPr>
            <a:r>
              <a:rPr lang="sr-Latn-CS" sz="2400" b="1" dirty="0" smtClean="0"/>
              <a:t>				       3. Vakuumsko brizganje</a:t>
            </a:r>
          </a:p>
          <a:p>
            <a:pPr marL="341313" lvl="8" indent="-341313">
              <a:buNone/>
            </a:pPr>
            <a:r>
              <a:rPr lang="sr-Latn-CS" sz="2400" b="1" dirty="0" smtClean="0"/>
              <a:t>				       4. Pultruzija (kontinuirano izvlačenje)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Ručno kalupovanje</a:t>
            </a:r>
            <a:endParaRPr lang="sr-Latn-CS" dirty="0"/>
          </a:p>
        </p:txBody>
      </p:sp>
      <p:grpSp>
        <p:nvGrpSpPr>
          <p:cNvPr id="3" name="Group 15"/>
          <p:cNvGrpSpPr/>
          <p:nvPr/>
        </p:nvGrpSpPr>
        <p:grpSpPr>
          <a:xfrm>
            <a:off x="3733800" y="3219020"/>
            <a:ext cx="4403785" cy="3562781"/>
            <a:chOff x="4876800" y="3429000"/>
            <a:chExt cx="4024148" cy="326493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/>
            <a:srcRect l="7240" t="9935" r="4072" b="8496"/>
            <a:stretch>
              <a:fillRect/>
            </a:stretch>
          </p:blipFill>
          <p:spPr bwMode="auto">
            <a:xfrm>
              <a:off x="4876800" y="3429000"/>
              <a:ext cx="373380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5105400" y="63246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Kalup</a:t>
              </a:r>
              <a:endParaRPr lang="sr-Latn-C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53148" y="3473583"/>
              <a:ext cx="1447800" cy="10999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Sloj upletenih kontinualnih  upredenih vlakana</a:t>
              </a:r>
              <a:endParaRPr lang="sr-Latn-C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77000" y="3657600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Smola</a:t>
              </a:r>
              <a:endParaRPr lang="sr-Latn-CS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24600" y="4419600"/>
              <a:ext cx="685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5" name="Rectangle 14"/>
            <p:cNvSpPr/>
            <p:nvPr/>
          </p:nvSpPr>
          <p:spPr>
            <a:xfrm rot="18033546">
              <a:off x="6166136" y="4682353"/>
              <a:ext cx="685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1000" y="1495961"/>
            <a:ext cx="822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 Na prethodno obloženi kalup se nanese sloj upletenih kontinualnih impregniranih vlakana, a preko toga se nanese osnova. Unutrašnja strana se ručno ravna valjkom.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 Postupak je jeftin i pogodan za najveće radne predmete.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 Pogodan postupak samo za male serije.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276600"/>
            <a:ext cx="2743200" cy="328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885</Words>
  <Application>Microsoft Office PowerPoint</Application>
  <PresentationFormat>On-screen Show (4:3)</PresentationFormat>
  <Paragraphs>197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KOMPOZITNI MATERIJALI</vt:lpstr>
      <vt:lpstr>Kompozitni materijali ojačani prirodnim vlaknima</vt:lpstr>
      <vt:lpstr>Šta su to kompozitni materijali ojačani prirodnim vlaknima?</vt:lpstr>
      <vt:lpstr>Prednosti i nedostaci prirodnih vlakana</vt:lpstr>
      <vt:lpstr>Karakteristike prirodnih vlakana</vt:lpstr>
      <vt:lpstr>Osnova</vt:lpstr>
      <vt:lpstr>Vrste osnove</vt:lpstr>
      <vt:lpstr>Dobijanje kompozitnih materijala sa kontinualnim vlaknima sa polimernom osnovom</vt:lpstr>
      <vt:lpstr>Ručno kalupovanje</vt:lpstr>
      <vt:lpstr>Namotavanje</vt:lpstr>
      <vt:lpstr>Konvencionalno brizganje kompozitne mase</vt:lpstr>
      <vt:lpstr>Konvencionalno brizganje osnove</vt:lpstr>
      <vt:lpstr>Vakuumsko brizganje</vt:lpstr>
      <vt:lpstr>Pultruzija</vt:lpstr>
      <vt:lpstr>Primena kompozitnih materijala ojačanih prirodnim vlaknima</vt:lpstr>
      <vt:lpstr>Automobilska industrija</vt:lpstr>
      <vt:lpstr>Nautika</vt:lpstr>
      <vt:lpstr>Rezervoari</vt:lpstr>
      <vt:lpstr>PowerPoint Presentation</vt:lpstr>
    </vt:vector>
  </TitlesOfParts>
  <Company>Corona Computers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Kompozitni materijali ojačani prirodnim vlaknima</dc:title>
  <dc:creator>Korisnik</dc:creator>
  <cp:lastModifiedBy>Sebastian Baloš</cp:lastModifiedBy>
  <cp:revision>64</cp:revision>
  <dcterms:created xsi:type="dcterms:W3CDTF">2011-04-14T09:13:32Z</dcterms:created>
  <dcterms:modified xsi:type="dcterms:W3CDTF">2015-09-16T08:01:07Z</dcterms:modified>
</cp:coreProperties>
</file>